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166385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997075" y="1461141"/>
            <a:ext cx="6400799" cy="1470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>
              <a:buSzPct val="100000"/>
              <a:defRPr sz="4800" b="1"/>
            </a:lvl1pPr>
            <a:lvl2pPr indent="304800">
              <a:buSzPct val="100000"/>
              <a:defRPr sz="4800" b="1"/>
            </a:lvl2pPr>
            <a:lvl3pPr indent="304800">
              <a:buSzPct val="100000"/>
              <a:defRPr sz="4800" b="1"/>
            </a:lvl3pPr>
            <a:lvl4pPr indent="304800">
              <a:buSzPct val="100000"/>
              <a:defRPr sz="4800" b="1"/>
            </a:lvl4pPr>
            <a:lvl5pPr indent="304800">
              <a:buSzPct val="100000"/>
              <a:defRPr sz="4800" b="1"/>
            </a:lvl5pPr>
            <a:lvl6pPr indent="304800">
              <a:buSzPct val="100000"/>
              <a:defRPr sz="4800" b="1"/>
            </a:lvl6pPr>
            <a:lvl7pPr indent="304800">
              <a:buSzPct val="100000"/>
              <a:defRPr sz="4800" b="1"/>
            </a:lvl7pPr>
            <a:lvl8pPr indent="304800">
              <a:buSzPct val="100000"/>
              <a:defRPr sz="4800" b="1"/>
            </a:lvl8pPr>
            <a:lvl9pPr indent="304800">
              <a:buSzPct val="100000"/>
              <a:defRPr sz="4800" b="1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997075" y="3002402"/>
            <a:ext cx="6400799" cy="11624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>
              <a:buClr>
                <a:srgbClr val="FFFFFF"/>
              </a:buClr>
              <a:buNone/>
              <a:defRPr>
                <a:solidFill>
                  <a:srgbClr val="FFFFFF"/>
                </a:solidFill>
              </a:defRPr>
            </a:lvl1pPr>
            <a:lvl2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2pPr>
            <a:lvl3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3pPr>
            <a:lvl4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4pPr>
            <a:lvl5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5pPr>
            <a:lvl6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6pPr>
            <a:lvl7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7pPr>
            <a:lvl8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8pPr>
            <a:lvl9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/>
          <p:nvPr/>
        </p:nvSpPr>
        <p:spPr>
          <a:xfrm>
            <a:off x="0" y="0"/>
            <a:ext cx="3135299" cy="685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6" name="Shape 16"/>
          <p:cNvSpPr/>
          <p:nvPr/>
        </p:nvSpPr>
        <p:spPr>
          <a:xfrm>
            <a:off x="3175" y="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7" name="Shape 17"/>
          <p:cNvSpPr/>
          <p:nvPr/>
        </p:nvSpPr>
        <p:spPr>
          <a:xfrm>
            <a:off x="3175" y="2555875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400" y="0"/>
                </a:moveTo>
                <a:lnTo>
                  <a:pt x="0" y="0"/>
                </a:lnTo>
                <a:lnTo>
                  <a:pt x="0" y="514"/>
                </a:lnTo>
                <a:lnTo>
                  <a:pt x="2" y="514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8" name="Shape 18"/>
          <p:cNvSpPr/>
          <p:nvPr/>
        </p:nvSpPr>
        <p:spPr>
          <a:xfrm>
            <a:off x="3175" y="174307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9" name="Shape 19"/>
          <p:cNvSpPr/>
          <p:nvPr/>
        </p:nvSpPr>
        <p:spPr>
          <a:xfrm>
            <a:off x="152400" y="1743075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0" name="Shape 20"/>
          <p:cNvSpPr/>
          <p:nvPr/>
        </p:nvSpPr>
        <p:spPr>
          <a:xfrm>
            <a:off x="152400" y="4302125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830" y="0"/>
                </a:moveTo>
                <a:lnTo>
                  <a:pt x="398" y="0"/>
                </a:ln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1" name="Shape 21"/>
          <p:cNvSpPr/>
          <p:nvPr/>
        </p:nvSpPr>
        <p:spPr>
          <a:xfrm>
            <a:off x="152400" y="3486150"/>
            <a:ext cx="1317625" cy="815975"/>
          </a:xfrm>
          <a:custGeom>
            <a:avLst/>
            <a:gdLst/>
            <a:ahLst/>
            <a:cxnLst/>
            <a:rect l="0" t="0" r="0" b="0"/>
            <a:pathLst>
              <a:path w="830" h="514" extrusionOk="0">
                <a:moveTo>
                  <a:pt x="432" y="0"/>
                </a:moveTo>
                <a:lnTo>
                  <a:pt x="0" y="0"/>
                </a:lnTo>
                <a:lnTo>
                  <a:pt x="398" y="514"/>
                </a:lnTo>
                <a:lnTo>
                  <a:pt x="830" y="514"/>
                </a:lnTo>
                <a:lnTo>
                  <a:pt x="432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2" name="Shape 22"/>
          <p:cNvSpPr/>
          <p:nvPr/>
        </p:nvSpPr>
        <p:spPr>
          <a:xfrm>
            <a:off x="984250" y="3486150"/>
            <a:ext cx="1322387" cy="815975"/>
          </a:xfrm>
          <a:custGeom>
            <a:avLst/>
            <a:gdLst/>
            <a:ahLst/>
            <a:cxnLst/>
            <a:rect l="0" t="0" r="0" b="0"/>
            <a:pathLst>
              <a:path w="833" h="514" extrusionOk="0">
                <a:moveTo>
                  <a:pt x="399" y="514"/>
                </a:moveTo>
                <a:lnTo>
                  <a:pt x="833" y="514"/>
                </a:lnTo>
                <a:lnTo>
                  <a:pt x="435" y="0"/>
                </a:lnTo>
                <a:lnTo>
                  <a:pt x="0" y="0"/>
                </a:lnTo>
                <a:lnTo>
                  <a:pt x="399" y="514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3" name="Shape 23"/>
          <p:cNvSpPr/>
          <p:nvPr/>
        </p:nvSpPr>
        <p:spPr>
          <a:xfrm>
            <a:off x="3175" y="3486150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4" name="Shape 24"/>
          <p:cNvSpPr/>
          <p:nvPr/>
        </p:nvSpPr>
        <p:spPr>
          <a:xfrm>
            <a:off x="984250" y="6045200"/>
            <a:ext cx="1322387" cy="8128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399" y="0"/>
                </a:moveTo>
                <a:lnTo>
                  <a:pt x="0" y="512"/>
                </a:ln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5" name="Shape 25"/>
          <p:cNvSpPr/>
          <p:nvPr/>
        </p:nvSpPr>
        <p:spPr>
          <a:xfrm>
            <a:off x="984250" y="5232400"/>
            <a:ext cx="1322387" cy="8128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435" y="0"/>
                </a:moveTo>
                <a:lnTo>
                  <a:pt x="0" y="0"/>
                </a:lnTo>
                <a:lnTo>
                  <a:pt x="399" y="512"/>
                </a:lnTo>
                <a:lnTo>
                  <a:pt x="833" y="512"/>
                </a:lnTo>
                <a:lnTo>
                  <a:pt x="435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6" name="Shape 26"/>
          <p:cNvSpPr/>
          <p:nvPr/>
        </p:nvSpPr>
        <p:spPr>
          <a:xfrm>
            <a:off x="1820863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434" y="0"/>
                </a:moveTo>
                <a:lnTo>
                  <a:pt x="0" y="0"/>
                </a:lnTo>
                <a:lnTo>
                  <a:pt x="398" y="512"/>
                </a:lnTo>
                <a:lnTo>
                  <a:pt x="830" y="512"/>
                </a:lnTo>
                <a:lnTo>
                  <a:pt x="434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7" name="Shape 27"/>
          <p:cNvSpPr/>
          <p:nvPr/>
        </p:nvSpPr>
        <p:spPr>
          <a:xfrm>
            <a:off x="3175" y="8128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8" name="Shape 28"/>
          <p:cNvSpPr/>
          <p:nvPr/>
        </p:nvSpPr>
        <p:spPr>
          <a:xfrm>
            <a:off x="152400" y="2555875"/>
            <a:ext cx="1317625" cy="815975"/>
          </a:xfrm>
          <a:custGeom>
            <a:avLst/>
            <a:gdLst/>
            <a:ahLst/>
            <a:cxnLst/>
            <a:rect l="0" t="0" r="0" b="0"/>
            <a:pathLst>
              <a:path w="830" h="514" extrusionOk="0">
                <a:moveTo>
                  <a:pt x="0" y="514"/>
                </a:moveTo>
                <a:lnTo>
                  <a:pt x="432" y="514"/>
                </a:lnTo>
                <a:lnTo>
                  <a:pt x="830" y="0"/>
                </a:lnTo>
                <a:lnTo>
                  <a:pt x="398" y="0"/>
                </a:lnTo>
                <a:lnTo>
                  <a:pt x="0" y="514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984250" y="4302125"/>
            <a:ext cx="1322387" cy="8128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0" y="512"/>
                </a:move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lnTo>
                  <a:pt x="0" y="512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0" name="Shape 30"/>
          <p:cNvSpPr/>
          <p:nvPr/>
        </p:nvSpPr>
        <p:spPr>
          <a:xfrm>
            <a:off x="3175" y="430212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1" name="Shape 31"/>
          <p:cNvSpPr/>
          <p:nvPr/>
        </p:nvSpPr>
        <p:spPr>
          <a:xfrm>
            <a:off x="1820863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4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2" name="Shape 32"/>
          <p:cNvSpPr/>
          <p:nvPr/>
        </p:nvSpPr>
        <p:spPr>
          <a:xfrm>
            <a:off x="152400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3" name="Shape 33"/>
          <p:cNvSpPr/>
          <p:nvPr/>
        </p:nvSpPr>
        <p:spPr>
          <a:xfrm>
            <a:off x="3175" y="60452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4" name="Shape 34"/>
          <p:cNvSpPr/>
          <p:nvPr/>
        </p:nvSpPr>
        <p:spPr>
          <a:xfrm>
            <a:off x="3175" y="52324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5" name="Shape 35"/>
          <p:cNvSpPr/>
          <p:nvPr/>
        </p:nvSpPr>
        <p:spPr>
          <a:xfrm>
            <a:off x="152400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6" name="Shape 36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8" name="Shape 38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9" name="Shape 39"/>
          <p:cNvSpPr/>
          <p:nvPr/>
        </p:nvSpPr>
        <p:spPr>
          <a:xfrm>
            <a:off x="8397875" y="2689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0" name="Shape 40"/>
          <p:cNvSpPr/>
          <p:nvPr/>
        </p:nvSpPr>
        <p:spPr>
          <a:xfrm>
            <a:off x="8397875" y="816300"/>
            <a:ext cx="746125" cy="809578"/>
          </a:xfrm>
          <a:custGeom>
            <a:avLst/>
            <a:gdLst/>
            <a:ahLst/>
            <a:cxnLst/>
            <a:rect l="0" t="0" r="0" b="0"/>
            <a:pathLst>
              <a:path w="470" h="602" extrusionOk="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1" name="Shape 41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5" name="Shape 45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6" name="Shape 46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7" name="Shape 47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8" name="Shape 48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840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840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endParaRPr/>
          </a:p>
        </p:txBody>
      </p:sp>
      <p:sp>
        <p:nvSpPr>
          <p:cNvPr id="53" name="Shape 53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4" name="Shape 54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5" name="Shape 55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6" name="Shape 56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59" name="Shape 59"/>
          <p:cNvSpPr/>
          <p:nvPr/>
        </p:nvSpPr>
        <p:spPr>
          <a:xfrm>
            <a:off x="3175" y="3486150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0" name="Shape 60"/>
          <p:cNvSpPr/>
          <p:nvPr/>
        </p:nvSpPr>
        <p:spPr>
          <a:xfrm>
            <a:off x="3175" y="430212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1" name="Shape 61"/>
          <p:cNvSpPr/>
          <p:nvPr/>
        </p:nvSpPr>
        <p:spPr>
          <a:xfrm>
            <a:off x="152400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2" name="Shape 62"/>
          <p:cNvSpPr/>
          <p:nvPr/>
        </p:nvSpPr>
        <p:spPr>
          <a:xfrm>
            <a:off x="152400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3" name="Shape 63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4" name="Shape 64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5" name="Shape 65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6" name="Shape 66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1574800" y="4427537"/>
            <a:ext cx="5486399" cy="684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indent="114300" algn="ctr"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69" name="Shape 69"/>
          <p:cNvSpPr/>
          <p:nvPr/>
        </p:nvSpPr>
        <p:spPr>
          <a:xfrm>
            <a:off x="3175" y="3486150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0" name="Shape 70"/>
          <p:cNvSpPr/>
          <p:nvPr/>
        </p:nvSpPr>
        <p:spPr>
          <a:xfrm>
            <a:off x="3175" y="430212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1" name="Shape 71"/>
          <p:cNvSpPr/>
          <p:nvPr/>
        </p:nvSpPr>
        <p:spPr>
          <a:xfrm>
            <a:off x="152400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2" name="Shape 72"/>
          <p:cNvSpPr/>
          <p:nvPr/>
        </p:nvSpPr>
        <p:spPr>
          <a:xfrm>
            <a:off x="152400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3" name="Shape 73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4" name="Shape 74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5" name="Shape 75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6" name="Shape 76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890DA"/>
            </a:gs>
            <a:gs pos="100000">
              <a:schemeClr val="dk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1pPr>
            <a:lvl2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2pPr>
            <a:lvl3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3pPr>
            <a:lvl4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4pPr>
            <a:lvl5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5pPr>
            <a:lvl6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6pPr>
            <a:lvl7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7pPr>
            <a:lvl8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8pPr>
            <a:lvl9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39700">
              <a:buClr>
                <a:schemeClr val="lt1"/>
              </a:buClr>
              <a:buSzPct val="100000"/>
              <a:defRPr sz="3200">
                <a:solidFill>
                  <a:schemeClr val="lt1"/>
                </a:solidFill>
              </a:defRPr>
            </a:lvl1pPr>
            <a:lvl2pPr marL="742950" indent="-107950">
              <a:spcBef>
                <a:spcPts val="560"/>
              </a:spcBef>
              <a:buClr>
                <a:schemeClr val="lt1"/>
              </a:buClr>
              <a:buSzPct val="100000"/>
              <a:defRPr sz="2800">
                <a:solidFill>
                  <a:schemeClr val="lt1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3pPr>
            <a:lvl4pPr marL="16002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4pPr>
            <a:lvl5pPr marL="20574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5pPr>
            <a:lvl6pPr marL="25146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6pPr>
            <a:lvl7pPr marL="29718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7pPr>
            <a:lvl8pPr marL="34290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8pPr>
            <a:lvl9pPr marL="38862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/>
          <p:nvPr/>
        </p:nvSpPr>
        <p:spPr>
          <a:xfrm>
            <a:off x="0" y="0"/>
            <a:ext cx="3135299" cy="685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8" name="Shape 8"/>
          <p:cNvSpPr/>
          <p:nvPr/>
        </p:nvSpPr>
        <p:spPr>
          <a:xfrm>
            <a:off x="3175" y="60452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9" name="Shape 9"/>
          <p:cNvSpPr/>
          <p:nvPr/>
        </p:nvSpPr>
        <p:spPr>
          <a:xfrm>
            <a:off x="3175" y="52324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0" name="Shape 10"/>
          <p:cNvSpPr/>
          <p:nvPr/>
        </p:nvSpPr>
        <p:spPr>
          <a:xfrm>
            <a:off x="8397875" y="2689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8397875" y="816300"/>
            <a:ext cx="746125" cy="809578"/>
          </a:xfrm>
          <a:custGeom>
            <a:avLst/>
            <a:gdLst/>
            <a:ahLst/>
            <a:cxnLst/>
            <a:rect l="0" t="0" r="0" b="0"/>
            <a:pathLst>
              <a:path w="470" h="602" extrusionOk="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ctrTitle"/>
          </p:nvPr>
        </p:nvSpPr>
        <p:spPr>
          <a:xfrm>
            <a:off x="76200" y="304800"/>
            <a:ext cx="8382000" cy="1470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latin typeface="Georgia"/>
                <a:ea typeface="Georgia"/>
                <a:cs typeface="Georgia"/>
                <a:sym typeface="Georgia"/>
              </a:rPr>
              <a:t>Learning From Spectra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subTitle" idx="1"/>
          </p:nvPr>
        </p:nvSpPr>
        <p:spPr>
          <a:xfrm>
            <a:off x="2819400" y="5334000"/>
            <a:ext cx="6400799" cy="1162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2400" dirty="0">
                <a:latin typeface="Georgia"/>
                <a:ea typeface="Georgia"/>
                <a:cs typeface="Georgia"/>
                <a:sym typeface="Georgia"/>
              </a:rPr>
              <a:t>Paige Taylor, Rayana Thompson, Asia Tooke</a:t>
            </a:r>
          </a:p>
        </p:txBody>
      </p:sp>
      <p:pic>
        <p:nvPicPr>
          <p:cNvPr id="81" name="Shape 8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743200" y="1752600"/>
            <a:ext cx="4719649" cy="3317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304800" y="304800"/>
            <a:ext cx="76962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6000" dirty="0">
                <a:latin typeface="Georgia"/>
                <a:ea typeface="Georgia"/>
                <a:cs typeface="Georgia"/>
                <a:sym typeface="Georgia"/>
              </a:rPr>
              <a:t>What is a Spectrum?</a:t>
            </a:r>
            <a:r>
              <a:rPr lang="en" dirty="0">
                <a:latin typeface="Georgia"/>
                <a:ea typeface="Georgia"/>
                <a:cs typeface="Georgia"/>
                <a:sym typeface="Georgia"/>
              </a:rPr>
              <a:t> 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304800" y="1600200"/>
            <a:ext cx="4118099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4000" dirty="0">
                <a:latin typeface="Georgia"/>
                <a:ea typeface="Georgia"/>
                <a:cs typeface="Georgia"/>
                <a:sym typeface="Georgia"/>
              </a:rPr>
              <a:t>Band of Colors</a:t>
            </a:r>
          </a:p>
          <a:p>
            <a:pPr marL="914400" lvl="1" indent="-406400" rtl="0">
              <a:buClr>
                <a:schemeClr val="lt1"/>
              </a:buClr>
              <a:buSzPct val="87500"/>
              <a:buFont typeface="Courier New"/>
              <a:buChar char="o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ROYGBIV</a:t>
            </a:r>
          </a:p>
          <a:p>
            <a:pPr marL="457200" lvl="0" indent="-4318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4000" dirty="0">
                <a:latin typeface="Georgia"/>
                <a:ea typeface="Georgia"/>
                <a:cs typeface="Georgia"/>
                <a:sym typeface="Georgia"/>
              </a:rPr>
              <a:t>Separation of Components of Light</a:t>
            </a:r>
          </a:p>
          <a:p>
            <a:pPr marL="914400" lvl="1" indent="-406400">
              <a:buClr>
                <a:schemeClr val="lt1"/>
              </a:buClr>
              <a:buSzPct val="87500"/>
              <a:buFont typeface="Courier New"/>
              <a:buChar char="o"/>
            </a:pPr>
            <a:r>
              <a:rPr lang="en" sz="3600" dirty="0">
                <a:latin typeface="Georgia"/>
                <a:ea typeface="Georgia"/>
                <a:cs typeface="Georgia"/>
                <a:sym typeface="Georgia"/>
              </a:rPr>
              <a:t>Wavelength</a:t>
            </a:r>
          </a:p>
        </p:txBody>
      </p:sp>
      <p:pic>
        <p:nvPicPr>
          <p:cNvPr id="88" name="Shape 8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783374" y="1600200"/>
            <a:ext cx="3965926" cy="48401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130412" y="237799"/>
            <a:ext cx="8528324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4800" dirty="0">
                <a:latin typeface="Georgia"/>
                <a:ea typeface="Georgia"/>
                <a:cs typeface="Georgia"/>
                <a:sym typeface="Georgia"/>
              </a:rPr>
              <a:t>What can Spectra Tell Us?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4575225" y="1397075"/>
            <a:ext cx="4111499" cy="3071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dirty="0">
                <a:latin typeface="Georgia"/>
                <a:ea typeface="Georgia"/>
                <a:cs typeface="Georgia"/>
                <a:sym typeface="Georgia"/>
              </a:rPr>
              <a:t>Temperature</a:t>
            </a:r>
          </a:p>
          <a:p>
            <a:pPr marL="457200" lvl="0" indent="-4318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dirty="0">
                <a:latin typeface="Georgia"/>
                <a:ea typeface="Georgia"/>
                <a:cs typeface="Georgia"/>
                <a:sym typeface="Georgia"/>
              </a:rPr>
              <a:t>Type of Radiation</a:t>
            </a:r>
          </a:p>
          <a:p>
            <a:pPr marL="457200" lvl="0" indent="-4318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dirty="0">
                <a:latin typeface="Georgia"/>
                <a:ea typeface="Georgia"/>
                <a:cs typeface="Georgia"/>
                <a:sym typeface="Georgia"/>
              </a:rPr>
              <a:t>Element</a:t>
            </a:r>
          </a:p>
          <a:p>
            <a:pPr marL="457200" lvl="0" indent="-4318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dirty="0">
                <a:latin typeface="Georgia"/>
                <a:ea typeface="Georgia"/>
                <a:cs typeface="Georgia"/>
                <a:sym typeface="Georgia"/>
              </a:rPr>
              <a:t>Density</a:t>
            </a:r>
          </a:p>
          <a:p>
            <a:pPr marL="457200" lvl="0" indent="-4318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dirty="0">
                <a:latin typeface="Georgia"/>
                <a:ea typeface="Georgia"/>
                <a:cs typeface="Georgia"/>
                <a:sym typeface="Georgia"/>
              </a:rPr>
              <a:t>Magnetic Field</a:t>
            </a:r>
          </a:p>
          <a:p>
            <a:pPr marL="457200" lvl="0" indent="-4318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dirty="0">
                <a:latin typeface="Georgia"/>
                <a:ea typeface="Georgia"/>
                <a:cs typeface="Georgia"/>
                <a:sym typeface="Georgia"/>
              </a:rPr>
              <a:t>Radial Velocity</a:t>
            </a:r>
          </a:p>
        </p:txBody>
      </p:sp>
      <p:pic>
        <p:nvPicPr>
          <p:cNvPr id="95" name="Shape 9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83075" y="1397075"/>
            <a:ext cx="4111499" cy="484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Shape 96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4575225" y="4639541"/>
            <a:ext cx="4410299" cy="18008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31812" y="304800"/>
            <a:ext cx="75438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4400" dirty="0">
                <a:latin typeface="Georgia"/>
                <a:ea typeface="Georgia"/>
                <a:cs typeface="Georgia"/>
                <a:sym typeface="Georgia"/>
              </a:rPr>
              <a:t>Gustav Kirchhoff (1824-1887)</a:t>
            </a:r>
            <a:endParaRPr lang="en" sz="4000" dirty="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457200" y="1590525"/>
            <a:ext cx="8093399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dirty="0">
                <a:latin typeface="Georgia"/>
                <a:ea typeface="Georgia"/>
                <a:cs typeface="Georgia"/>
                <a:sym typeface="Georgia"/>
              </a:rPr>
              <a:t>Set Rules from Isaac Newton &amp; Joseph von Fraunhofer’s Observations</a:t>
            </a:r>
          </a:p>
          <a:p>
            <a:endParaRPr lang="en" dirty="0">
              <a:latin typeface="Georgia"/>
              <a:ea typeface="Georgia"/>
              <a:cs typeface="Georgia"/>
              <a:sym typeface="Georgia"/>
            </a:endParaRPr>
          </a:p>
          <a:p>
            <a:endParaRPr lang="en" dirty="0"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431800" rtl="0">
              <a:buClr>
                <a:schemeClr val="lt1"/>
              </a:buClr>
              <a:buSzPct val="100000"/>
              <a:buFont typeface="Georgia"/>
              <a:buAutoNum type="arabicPeriod"/>
            </a:pPr>
            <a:r>
              <a:rPr lang="en" dirty="0">
                <a:latin typeface="Georgia"/>
                <a:ea typeface="Georgia"/>
                <a:cs typeface="Georgia"/>
                <a:sym typeface="Georgia"/>
              </a:rPr>
              <a:t>Solids or liquids emit continuous spectra</a:t>
            </a:r>
          </a:p>
          <a:p>
            <a:pPr marL="457200" lvl="0" indent="-431800" rtl="0">
              <a:buClr>
                <a:schemeClr val="lt1"/>
              </a:buClr>
              <a:buSzPct val="100000"/>
              <a:buFont typeface="Georgia"/>
              <a:buAutoNum type="arabicPeriod"/>
            </a:pPr>
            <a:r>
              <a:rPr lang="en" dirty="0">
                <a:latin typeface="Georgia"/>
                <a:ea typeface="Georgia"/>
                <a:cs typeface="Georgia"/>
                <a:sym typeface="Georgia"/>
              </a:rPr>
              <a:t>Luminous gas emits spectra with bright lines</a:t>
            </a:r>
          </a:p>
          <a:p>
            <a:pPr marL="457200" lvl="0" indent="-431800">
              <a:buClr>
                <a:schemeClr val="lt1"/>
              </a:buClr>
              <a:buSzPct val="100000"/>
              <a:buFont typeface="Georgia"/>
              <a:buAutoNum type="arabicPeriod"/>
            </a:pPr>
            <a:r>
              <a:rPr lang="en" dirty="0">
                <a:latin typeface="Georgia"/>
                <a:ea typeface="Georgia"/>
                <a:cs typeface="Georgia"/>
                <a:sym typeface="Georgia"/>
              </a:rPr>
              <a:t>Gases may emit specific energies from continuous spectra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teps">
  <a:themeElements>
    <a:clrScheme name="Custom 46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FD80C"/>
      </a:accent1>
      <a:accent2>
        <a:srgbClr val="CD108C"/>
      </a:accent2>
      <a:accent3>
        <a:srgbClr val="0990DB"/>
      </a:accent3>
      <a:accent4>
        <a:srgbClr val="AAAAAA"/>
      </a:accent4>
      <a:accent5>
        <a:srgbClr val="C3F180"/>
      </a:accent5>
      <a:accent6>
        <a:srgbClr val="FF986D"/>
      </a:accent6>
      <a:hlink>
        <a:srgbClr val="ABABAB"/>
      </a:hlink>
      <a:folHlink>
        <a:srgbClr val="6666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78</Words>
  <Application>Microsoft Office PowerPoint</Application>
  <PresentationFormat>On-screen Show (4:3)</PresentationFormat>
  <Paragraphs>21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steps</vt:lpstr>
      <vt:lpstr>Learning From Spectra</vt:lpstr>
      <vt:lpstr>What is a Spectrum? </vt:lpstr>
      <vt:lpstr>What can Spectra Tell Us?</vt:lpstr>
      <vt:lpstr>Gustav Kirchhoff (1824-1887)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From Spectra</dc:title>
  <dc:creator>Rayana C. Thompson</dc:creator>
  <cp:lastModifiedBy>vci</cp:lastModifiedBy>
  <cp:revision>1</cp:revision>
  <dcterms:modified xsi:type="dcterms:W3CDTF">2014-01-31T20:05:17Z</dcterms:modified>
</cp:coreProperties>
</file>